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332" r:id="rId3"/>
    <p:sldId id="336" r:id="rId4"/>
    <p:sldId id="346" r:id="rId5"/>
    <p:sldId id="333" r:id="rId6"/>
    <p:sldId id="337" r:id="rId7"/>
    <p:sldId id="334" r:id="rId8"/>
    <p:sldId id="345" r:id="rId9"/>
    <p:sldId id="349" r:id="rId10"/>
    <p:sldId id="348" r:id="rId11"/>
    <p:sldId id="340" r:id="rId12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560">
          <p15:clr>
            <a:srgbClr val="A4A3A4"/>
          </p15:clr>
        </p15:guide>
        <p15:guide id="2" pos="63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8" d="100"/>
          <a:sy n="68" d="100"/>
        </p:scale>
        <p:origin x="462" y="78"/>
      </p:cViewPr>
      <p:guideLst>
        <p:guide orient="horz" pos="3560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62" name="Shape 6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0747819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Helvetica Neue"/>
      </a:defRPr>
    </a:lvl1pPr>
    <a:lvl2pPr indent="228600" latinLnBrk="0">
      <a:defRPr sz="1200">
        <a:latin typeface="+mn-lt"/>
        <a:ea typeface="+mn-ea"/>
        <a:cs typeface="+mn-cs"/>
        <a:sym typeface="Helvetica Neue"/>
      </a:defRPr>
    </a:lvl2pPr>
    <a:lvl3pPr indent="457200" latinLnBrk="0">
      <a:defRPr sz="1200">
        <a:latin typeface="+mn-lt"/>
        <a:ea typeface="+mn-ea"/>
        <a:cs typeface="+mn-cs"/>
        <a:sym typeface="Helvetica Neue"/>
      </a:defRPr>
    </a:lvl3pPr>
    <a:lvl4pPr indent="685800" latinLnBrk="0">
      <a:defRPr sz="1200">
        <a:latin typeface="+mn-lt"/>
        <a:ea typeface="+mn-ea"/>
        <a:cs typeface="+mn-cs"/>
        <a:sym typeface="Helvetica Neue"/>
      </a:defRPr>
    </a:lvl4pPr>
    <a:lvl5pPr indent="914400" latinLnBrk="0">
      <a:defRPr sz="1200">
        <a:latin typeface="+mn-lt"/>
        <a:ea typeface="+mn-ea"/>
        <a:cs typeface="+mn-cs"/>
        <a:sym typeface="Helvetica Neue"/>
      </a:defRPr>
    </a:lvl5pPr>
    <a:lvl6pPr indent="1143000" latinLnBrk="0">
      <a:defRPr sz="1200">
        <a:latin typeface="+mn-lt"/>
        <a:ea typeface="+mn-ea"/>
        <a:cs typeface="+mn-cs"/>
        <a:sym typeface="Helvetica Neue"/>
      </a:defRPr>
    </a:lvl6pPr>
    <a:lvl7pPr indent="1371600" latinLnBrk="0">
      <a:defRPr sz="1200">
        <a:latin typeface="+mn-lt"/>
        <a:ea typeface="+mn-ea"/>
        <a:cs typeface="+mn-cs"/>
        <a:sym typeface="Helvetica Neue"/>
      </a:defRPr>
    </a:lvl7pPr>
    <a:lvl8pPr indent="1600200" latinLnBrk="0">
      <a:defRPr sz="1200">
        <a:latin typeface="+mn-lt"/>
        <a:ea typeface="+mn-ea"/>
        <a:cs typeface="+mn-cs"/>
        <a:sym typeface="Helvetica Neue"/>
      </a:defRPr>
    </a:lvl8pPr>
    <a:lvl9pPr indent="1828800" latinLnBrk="0">
      <a:defRPr sz="1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507806" y="3505898"/>
            <a:ext cx="17088487" cy="2374964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14" name="Уровень текста 1…"/>
          <p:cNvSpPr txBox="1">
            <a:spLocks noGrp="1"/>
          </p:cNvSpPr>
          <p:nvPr>
            <p:ph type="body" sz="quarter" idx="1"/>
          </p:nvPr>
        </p:nvSpPr>
        <p:spPr>
          <a:xfrm>
            <a:off x="3015614" y="6333235"/>
            <a:ext cx="14072871" cy="2827338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23" name="Уровень текста 1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4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32" name="Уровень текста 1…"/>
          <p:cNvSpPr txBox="1">
            <a:spLocks noGrp="1"/>
          </p:cNvSpPr>
          <p:nvPr>
            <p:ph type="body" sz="half" idx="1"/>
          </p:nvPr>
        </p:nvSpPr>
        <p:spPr>
          <a:xfrm>
            <a:off x="1005205" y="2601149"/>
            <a:ext cx="8745285" cy="7464172"/>
          </a:xfrm>
          <a:prstGeom prst="rect">
            <a:avLst/>
          </a:prstGeom>
        </p:spPr>
        <p:txBody>
          <a:bodyPr/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3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Текст заголовка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41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k object 16"/>
          <p:cNvSpPr/>
          <p:nvPr/>
        </p:nvSpPr>
        <p:spPr>
          <a:xfrm>
            <a:off x="0" y="1620893"/>
            <a:ext cx="16460232" cy="1"/>
          </a:xfrm>
          <a:prstGeom prst="line">
            <a:avLst/>
          </a:prstGeom>
          <a:ln w="75390">
            <a:solidFill>
              <a:srgbClr val="00E6FF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3" name="bk object 17"/>
          <p:cNvSpPr/>
          <p:nvPr/>
        </p:nvSpPr>
        <p:spPr>
          <a:xfrm>
            <a:off x="17850684" y="1620891"/>
            <a:ext cx="2253415" cy="1"/>
          </a:xfrm>
          <a:prstGeom prst="line">
            <a:avLst/>
          </a:prstGeom>
          <a:ln w="75390">
            <a:solidFill>
              <a:srgbClr val="DADAD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4" name="Текст заголовка"/>
          <p:cNvSpPr txBox="1">
            <a:spLocks noGrp="1"/>
          </p:cNvSpPr>
          <p:nvPr>
            <p:ph type="title"/>
          </p:nvPr>
        </p:nvSpPr>
        <p:spPr>
          <a:xfrm>
            <a:off x="1005205" y="452373"/>
            <a:ext cx="18093690" cy="18094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Текст заголовка</a:t>
            </a:r>
          </a:p>
        </p:txBody>
      </p:sp>
      <p:sp>
        <p:nvSpPr>
          <p:cNvPr id="5" name="Уровень текста 1…"/>
          <p:cNvSpPr txBox="1">
            <a:spLocks noGrp="1"/>
          </p:cNvSpPr>
          <p:nvPr>
            <p:ph type="body" idx="1"/>
          </p:nvPr>
        </p:nvSpPr>
        <p:spPr>
          <a:xfrm>
            <a:off x="1005205" y="2601149"/>
            <a:ext cx="18093690" cy="74641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6" name="Номер слайда"/>
          <p:cNvSpPr txBox="1">
            <a:spLocks noGrp="1"/>
          </p:cNvSpPr>
          <p:nvPr>
            <p:ph type="sldNum" sz="quarter" idx="2"/>
          </p:nvPr>
        </p:nvSpPr>
        <p:spPr>
          <a:xfrm>
            <a:off x="18831923" y="10517695"/>
            <a:ext cx="266974" cy="279401"/>
          </a:xfrm>
          <a:prstGeom prst="rect">
            <a:avLst/>
          </a:prstGeom>
          <a:ln w="12700">
            <a:miter lim="400000"/>
          </a:ln>
        </p:spPr>
        <p:txBody>
          <a:bodyPr wrap="none" lIns="0" tIns="0" rIns="0" bIns="0">
            <a:spAutoFit/>
          </a:bodyPr>
          <a:lstStyle>
            <a:lvl1pPr algn="r">
              <a:defRPr>
                <a:solidFill>
                  <a:srgbClr val="888888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ransition spd="med"/>
  <p:txStyles>
    <p:title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0" marR="0" indent="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457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914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1371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18288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22860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27432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32004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3657600" algn="l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lang="ru-RU"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1207483" y="2559244"/>
            <a:ext cx="18350609" cy="63863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ОТЧЕТ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000" b="1" dirty="0">
                <a:latin typeface="+mn-lt"/>
              </a:rPr>
              <a:t>по реализации проекта «Совершенствование системы сбора отчетов по закупкам в ГКУ РО «Центр закупок Рязанской области».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56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Срок реализации с 04.07.2022 до 10.10.2022</a:t>
            </a: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lang="ru-RU" sz="1700" b="1" dirty="0">
              <a:latin typeface="+mn-lt"/>
            </a:endParaRP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Руководитель рабочей группы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заместитель директора </a:t>
            </a:r>
          </a:p>
          <a:p>
            <a:pPr algn="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1700" b="1" dirty="0">
                <a:latin typeface="+mn-lt"/>
              </a:rPr>
              <a:t>О.В. Сазонова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07012"/>
            <a:ext cx="3110282" cy="3110282"/>
          </a:xfrm>
          <a:prstGeom prst="rect">
            <a:avLst/>
          </a:prstGeom>
        </p:spPr>
      </p:pic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EDAB963-374E-46EC-92B2-52A697E57041}"/>
              </a:ext>
            </a:extLst>
          </p:cNvPr>
          <p:cNvSpPr/>
          <p:nvPr/>
        </p:nvSpPr>
        <p:spPr>
          <a:xfrm>
            <a:off x="2818006" y="1044682"/>
            <a:ext cx="99008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200" b="1" dirty="0">
                <a:solidFill>
                  <a:schemeClr val="bg1"/>
                </a:solidFill>
                <a:latin typeface="+mn-lt"/>
              </a:rPr>
              <a:t>ГКУ РО «Центр закупок Рязанской области»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ГКУ РО «Центр закупок Рязанской области»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07924E5-BCF2-4E42-B8EF-F3E9AB34C6AA}"/>
              </a:ext>
            </a:extLst>
          </p:cNvPr>
          <p:cNvSpPr txBox="1"/>
          <p:nvPr/>
        </p:nvSpPr>
        <p:spPr>
          <a:xfrm>
            <a:off x="1676400" y="838200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Helvetica Neue"/>
                <a:ea typeface="Microsoft YaHei" panose="020B0503020204020204" pitchFamily="34" charset="-122"/>
                <a:cs typeface="Calibri"/>
                <a:sym typeface="Calibri"/>
              </a:rPr>
              <a:t>Итоги работы</a:t>
            </a:r>
          </a:p>
        </p:txBody>
      </p:sp>
      <p:sp>
        <p:nvSpPr>
          <p:cNvPr id="5" name="Скругленный прямоугольник 4"/>
          <p:cNvSpPr>
            <a:spLocks/>
          </p:cNvSpPr>
          <p:nvPr/>
        </p:nvSpPr>
        <p:spPr>
          <a:xfrm>
            <a:off x="2823083" y="1895732"/>
            <a:ext cx="6964136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времени на выборку данных для отчета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1321142" y="1847731"/>
            <a:ext cx="6880087" cy="3270772"/>
          </a:xfrm>
          <a:prstGeom prst="roundRect">
            <a:avLst/>
          </a:prstGeom>
          <a:solidFill>
            <a:srgbClr val="00B0F0"/>
          </a:solidFill>
          <a:ln w="25400" cap="flat">
            <a:solidFill>
              <a:srgbClr val="00B0F0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Helvetica Neue"/>
                <a:cs typeface="Calibri"/>
                <a:sym typeface="Calibri"/>
              </a:rPr>
              <a:t>Сокращение трудозатрат на формирование отчетов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939440" y="5359113"/>
            <a:ext cx="4731421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150 минут до 20 минут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2235700" y="5353443"/>
            <a:ext cx="5050970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Helvetica Neue"/>
                <a:ea typeface="Calibri"/>
                <a:cs typeface="Calibri"/>
                <a:sym typeface="Calibri"/>
              </a:rPr>
              <a:t>с 4 человек до 1 человека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12775" y="7294701"/>
            <a:ext cx="1887855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tabLst>
                <a:tab pos="630555" algn="l"/>
              </a:tabLst>
            </a:pPr>
            <a:r>
              <a:rPr lang="ru-RU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Устранены потери, не приносящие ценности процессу: 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</a:rPr>
              <a:t>перепроизводство (установка множества фильтров); лишние движения (перенос цифр в отчет); избыточная обработка (расчеты цифр вручную); переделка/брак (ошибки в отчетности, несвоевременная сдача отчетности); ожидание (длительность выгрузки информации).</a:t>
            </a:r>
          </a:p>
          <a:p>
            <a:pPr algn="just"/>
            <a:endParaRPr lang="ru-RU" sz="36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5838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object 2"/>
          <p:cNvSpPr/>
          <p:nvPr/>
        </p:nvSpPr>
        <p:spPr>
          <a:xfrm>
            <a:off x="0" y="-1"/>
            <a:ext cx="20104101" cy="11308557"/>
          </a:xfrm>
          <a:prstGeom prst="rect">
            <a:avLst/>
          </a:prstGeom>
          <a:solidFill>
            <a:srgbClr val="0F4B81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5" name="object 3"/>
          <p:cNvSpPr/>
          <p:nvPr/>
        </p:nvSpPr>
        <p:spPr>
          <a:xfrm>
            <a:off x="-1" y="9976659"/>
            <a:ext cx="3807216" cy="125652"/>
          </a:xfrm>
          <a:prstGeom prst="rect">
            <a:avLst/>
          </a:prstGeom>
          <a:solidFill>
            <a:srgbClr val="00E7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66" name="object 4"/>
          <p:cNvSpPr/>
          <p:nvPr/>
        </p:nvSpPr>
        <p:spPr>
          <a:xfrm>
            <a:off x="16510491" y="9976659"/>
            <a:ext cx="3593608" cy="125652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" name="НАЗВАНИЕ…"/>
          <p:cNvSpPr txBox="1"/>
          <p:nvPr/>
        </p:nvSpPr>
        <p:spPr>
          <a:xfrm>
            <a:off x="927991" y="4036040"/>
            <a:ext cx="18350609" cy="18158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r>
              <a:rPr lang="ru-RU" sz="5600" b="1" dirty="0"/>
              <a:t>СПАСИБО ЗА ВНИМАНИЕ!</a:t>
            </a:r>
          </a:p>
          <a:p>
            <a:pPr>
              <a:defRPr sz="10000" spc="500">
                <a:solidFill>
                  <a:srgbClr val="FFFFFF"/>
                </a:solidFill>
                <a:latin typeface="Rubik Regular"/>
                <a:ea typeface="Rubik Regular"/>
                <a:cs typeface="Rubik Regular"/>
                <a:sym typeface="Rubik Regular"/>
              </a:defRPr>
            </a:pPr>
            <a:endParaRPr sz="5600" dirty="0"/>
          </a:p>
        </p:txBody>
      </p:sp>
    </p:spTree>
    <p:extLst>
      <p:ext uri="{BB962C8B-B14F-4D97-AF65-F5344CB8AC3E}">
        <p14:creationId xmlns:p14="http://schemas.microsoft.com/office/powerpoint/2010/main" val="282072193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Рисунок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929879" y="953322"/>
            <a:ext cx="400933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Рабочая группа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FC37003-4EC7-86B3-5F24-483A81D680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80" t="29407" r="10150" b="14182"/>
          <a:stretch/>
        </p:blipFill>
        <p:spPr>
          <a:xfrm>
            <a:off x="0" y="1676400"/>
            <a:ext cx="19841795" cy="962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365415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CF0DD9C-B10A-4782-990B-1CEA02DE7612}"/>
              </a:ext>
            </a:extLst>
          </p:cNvPr>
          <p:cNvSpPr txBox="1"/>
          <p:nvPr/>
        </p:nvSpPr>
        <p:spPr>
          <a:xfrm>
            <a:off x="234351" y="1723247"/>
            <a:ext cx="195208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Текущая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B9A1652-7AB0-B911-ECD3-D741E48AA2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17" t="23475" r="13469" b="26674"/>
          <a:stretch/>
        </p:blipFill>
        <p:spPr>
          <a:xfrm>
            <a:off x="139959" y="2500604"/>
            <a:ext cx="19824181" cy="72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375550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1450" y="-152400"/>
            <a:ext cx="1828800" cy="1828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748437" y="896779"/>
            <a:ext cx="10414988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Карта потока создания ценности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15E377A-8982-47AB-A121-B341ECE3E794}"/>
              </a:ext>
            </a:extLst>
          </p:cNvPr>
          <p:cNvSpPr txBox="1"/>
          <p:nvPr/>
        </p:nvSpPr>
        <p:spPr>
          <a:xfrm>
            <a:off x="-171450" y="1942237"/>
            <a:ext cx="1990725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Целевая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A0A4BDB-7629-D3D6-621D-5590078670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2" t="23933" r="12695" b="16558"/>
          <a:stretch/>
        </p:blipFill>
        <p:spPr>
          <a:xfrm>
            <a:off x="364958" y="2700517"/>
            <a:ext cx="19370842" cy="752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077696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52876" y="953322"/>
            <a:ext cx="585287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Диаграмма Спаггети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4D1B88A5-BE20-956B-8C43-C2C790BB63C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9514" t="14764" r="30591" b="12815"/>
          <a:stretch/>
        </p:blipFill>
        <p:spPr>
          <a:xfrm>
            <a:off x="1115547" y="2260739"/>
            <a:ext cx="6790203" cy="6933532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F55412B-99C5-5192-51D0-AD292C6DBF2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094" t="15138" r="35222" b="29844"/>
          <a:stretch/>
        </p:blipFill>
        <p:spPr>
          <a:xfrm>
            <a:off x="11213430" y="2069430"/>
            <a:ext cx="6914149" cy="69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18949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1657350" y="898269"/>
            <a:ext cx="18288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ТОП 5 проблем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C87C6F8A-C7F6-45A8-9231-354C21569F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37575" y="-1226692"/>
            <a:ext cx="22114844" cy="3615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DEF6FFD0-5E17-8AC8-09DC-0AF4A28A05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9033748"/>
              </p:ext>
            </p:extLst>
          </p:nvPr>
        </p:nvGraphicFramePr>
        <p:xfrm>
          <a:off x="327343" y="2751530"/>
          <a:ext cx="19449414" cy="5669723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91592">
                  <a:extLst>
                    <a:ext uri="{9D8B030D-6E8A-4147-A177-3AD203B41FA5}">
                      <a16:colId xmlns:a16="http://schemas.microsoft.com/office/drawing/2014/main" val="2648787959"/>
                    </a:ext>
                  </a:extLst>
                </a:gridCol>
                <a:gridCol w="6923539">
                  <a:extLst>
                    <a:ext uri="{9D8B030D-6E8A-4147-A177-3AD203B41FA5}">
                      <a16:colId xmlns:a16="http://schemas.microsoft.com/office/drawing/2014/main" val="659115901"/>
                    </a:ext>
                  </a:extLst>
                </a:gridCol>
                <a:gridCol w="5170239">
                  <a:extLst>
                    <a:ext uri="{9D8B030D-6E8A-4147-A177-3AD203B41FA5}">
                      <a16:colId xmlns:a16="http://schemas.microsoft.com/office/drawing/2014/main" val="1857750948"/>
                    </a:ext>
                  </a:extLst>
                </a:gridCol>
                <a:gridCol w="2327355">
                  <a:extLst>
                    <a:ext uri="{9D8B030D-6E8A-4147-A177-3AD203B41FA5}">
                      <a16:colId xmlns:a16="http://schemas.microsoft.com/office/drawing/2014/main" val="2449566965"/>
                    </a:ext>
                  </a:extLst>
                </a:gridCol>
                <a:gridCol w="2327355">
                  <a:extLst>
                    <a:ext uri="{9D8B030D-6E8A-4147-A177-3AD203B41FA5}">
                      <a16:colId xmlns:a16="http://schemas.microsoft.com/office/drawing/2014/main" val="340909463"/>
                    </a:ext>
                  </a:extLst>
                </a:gridCol>
                <a:gridCol w="1809334">
                  <a:extLst>
                    <a:ext uri="{9D8B030D-6E8A-4147-A177-3AD203B41FA5}">
                      <a16:colId xmlns:a16="http://schemas.microsoft.com/office/drawing/2014/main" val="1943219359"/>
                    </a:ext>
                  </a:extLst>
                </a:gridCol>
              </a:tblGrid>
              <a:tr h="52734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Наименование проблемы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Решения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Вклад (мин.)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Вклад (руб.)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Иное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9398981"/>
                  </a:ext>
                </a:extLst>
              </a:tr>
              <a:tr h="1051646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1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Необходимость расстановки разных параметров выгрузки отчетов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Разработка и внедрение в РИС автоматических форм отчетов всех видов  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2 мин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9185400"/>
                  </a:ext>
                </a:extLst>
              </a:tr>
              <a:tr h="866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Необходимость установки множества фильтров в выгруженном из РИС отчете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Для каждого отчета своя форма выгружаемая из РИС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1 мин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 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234241"/>
                  </a:ext>
                </a:extLst>
              </a:tr>
              <a:tr h="149208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Риск искажения информации при несоблюдении комбинации фильтров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Для каждого отчета своя форма выгружаемая из РИС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1 мин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 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 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9960512"/>
                  </a:ext>
                </a:extLst>
              </a:tr>
              <a:tr h="866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7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Времязатратность на перенос цифр из сгенерированного отчета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Автоматическое генерирование форм отчетов с автоматическим подсчетом цифр 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2 мин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3462500"/>
                  </a:ext>
                </a:extLst>
              </a:tr>
              <a:tr h="86621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10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>
                          <a:effectLst/>
                          <a:latin typeface="Rubik Regular"/>
                        </a:rPr>
                        <a:t>Необходимость сбора части информации </a:t>
                      </a:r>
                      <a:endParaRPr lang="ru-RU" sz="180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  <a:tabLst>
                          <a:tab pos="154305" algn="l"/>
                          <a:tab pos="244475" algn="l"/>
                        </a:tabLs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Разработка и внедрение в РИС автоматических форм отчетов всех видов  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5 мин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  <a:latin typeface="Rubik Regular"/>
                        </a:rPr>
                        <a:t> </a:t>
                      </a:r>
                      <a:endParaRPr lang="ru-RU" sz="1800" dirty="0">
                        <a:effectLst/>
                        <a:latin typeface="Rubik Regular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227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82760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828800" cy="18288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828800" y="189638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ГКУ РО «Центр закупок Рязанской области»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B8EA87-0C24-450C-B0AD-FA9151F462B4}"/>
              </a:ext>
            </a:extLst>
          </p:cNvPr>
          <p:cNvSpPr txBox="1"/>
          <p:nvPr/>
        </p:nvSpPr>
        <p:spPr>
          <a:xfrm>
            <a:off x="2019300" y="953322"/>
            <a:ext cx="4957524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457200" hangingPunct="1"/>
            <a:r>
              <a:rPr lang="ru-RU" sz="3200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+mn-lt"/>
                <a:ea typeface="Microsoft YaHei" panose="020B0503020204020204" pitchFamily="34" charset="-122"/>
                <a:cs typeface="+mn-cs"/>
              </a:rPr>
              <a:t>Карточка проекта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A3E05CC-1824-633A-86C3-BB430A57791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965" t="17099" r="17189" b="8029"/>
          <a:stretch/>
        </p:blipFill>
        <p:spPr>
          <a:xfrm>
            <a:off x="386860" y="1809339"/>
            <a:ext cx="19431002" cy="10130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111066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5725ADA-6E8D-A9CC-318B-4F8B729F5F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7" t="24627" r="8449" b="-495"/>
          <a:stretch/>
        </p:blipFill>
        <p:spPr>
          <a:xfrm>
            <a:off x="0" y="1623616"/>
            <a:ext cx="10861432" cy="497059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9E0292A2-78BB-16C6-8C56-496ED4C57A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1058" y="5845102"/>
            <a:ext cx="1309073" cy="1048885"/>
          </a:xfrm>
          <a:prstGeom prst="rect">
            <a:avLst/>
          </a:prstGeom>
        </p:spPr>
      </p:pic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73F20FD-ED07-480F-B0E6-D1804E3F2D2A}"/>
              </a:ext>
            </a:extLst>
          </p:cNvPr>
          <p:cNvSpPr/>
          <p:nvPr/>
        </p:nvSpPr>
        <p:spPr>
          <a:xfrm>
            <a:off x="7810675" y="1752600"/>
            <a:ext cx="3454225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1,3,4,8,9</a:t>
            </a:r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208FAF0-4E47-9B2E-DBC7-8EB0C368B0B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23" t="38084" r="40883" b="24482"/>
          <a:stretch/>
        </p:blipFill>
        <p:spPr>
          <a:xfrm>
            <a:off x="2286000" y="7346831"/>
            <a:ext cx="4202723" cy="3538046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FF5E5829-3C79-E226-6389-421A3782CF87}"/>
              </a:ext>
            </a:extLst>
          </p:cNvPr>
          <p:cNvSpPr/>
          <p:nvPr/>
        </p:nvSpPr>
        <p:spPr>
          <a:xfrm>
            <a:off x="6881626" y="6879004"/>
            <a:ext cx="1330390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2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00CF232-1983-7ACF-BE31-B7DFD6F9985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29" t="7080" r="2374" b="12589"/>
          <a:stretch/>
        </p:blipFill>
        <p:spPr>
          <a:xfrm>
            <a:off x="11200131" y="4108915"/>
            <a:ext cx="890396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459951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76200"/>
            <a:ext cx="1828800" cy="18288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C5340DC-F716-4750-A615-B499A3E5423E}"/>
              </a:ext>
            </a:extLst>
          </p:cNvPr>
          <p:cNvSpPr txBox="1"/>
          <p:nvPr/>
        </p:nvSpPr>
        <p:spPr>
          <a:xfrm>
            <a:off x="1657350" y="230832"/>
            <a:ext cx="59250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ru-RU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Helvetica Neue"/>
              </a:rPr>
              <a:t>ГКУ РО «Центр закупок Рязанской области»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98D4E4-D79E-4737-94ED-05B413B8419B}"/>
              </a:ext>
            </a:extLst>
          </p:cNvPr>
          <p:cNvSpPr txBox="1"/>
          <p:nvPr/>
        </p:nvSpPr>
        <p:spPr>
          <a:xfrm>
            <a:off x="1676400" y="896446"/>
            <a:ext cx="59060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Итоги работы ДО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/</a:t>
            </a:r>
            <a:r>
              <a:rPr lang="ru-RU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Microsoft YaHei" panose="020B0503020204020204" pitchFamily="34" charset="-122"/>
              </a:rPr>
              <a:t> ПОСЛЕ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A33D1C-DD55-4D33-D965-F6760B2E874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" t="21744" r="1357" b="23943"/>
          <a:stretch/>
        </p:blipFill>
        <p:spPr>
          <a:xfrm>
            <a:off x="1" y="1671658"/>
            <a:ext cx="11359661" cy="443020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6B50BCE-DFC5-0F46-B7E6-1678F64BC04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3" t="17761" r="3968" b="1016"/>
          <a:stretch/>
        </p:blipFill>
        <p:spPr>
          <a:xfrm>
            <a:off x="762000" y="5267293"/>
            <a:ext cx="10597662" cy="5166339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D6644AFE-FE01-2051-CA57-2F855FCDA6A6}"/>
              </a:ext>
            </a:extLst>
          </p:cNvPr>
          <p:cNvSpPr/>
          <p:nvPr/>
        </p:nvSpPr>
        <p:spPr>
          <a:xfrm>
            <a:off x="10690986" y="1911480"/>
            <a:ext cx="1530322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Calibri"/>
                <a:cs typeface="Calibri"/>
                <a:sym typeface="Calibri"/>
              </a:rPr>
              <a:t>3,5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D1AD6CD-FAB4-A9ED-B2B3-6A266CD53B2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" t="21122" r="6228" b="4969"/>
          <a:stretch/>
        </p:blipFill>
        <p:spPr>
          <a:xfrm>
            <a:off x="11781692" y="3325262"/>
            <a:ext cx="8322408" cy="5166339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71B8989-6262-2220-7849-1A23165984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56640" y="5116690"/>
            <a:ext cx="1310754" cy="1048603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DB56C4D-56DA-FCA4-4792-01E153136605}"/>
              </a:ext>
            </a:extLst>
          </p:cNvPr>
          <p:cNvSpPr/>
          <p:nvPr/>
        </p:nvSpPr>
        <p:spPr>
          <a:xfrm>
            <a:off x="10690985" y="6186310"/>
            <a:ext cx="1762595" cy="70788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25400" cap="flat">
            <a:solidFill>
              <a:schemeClr val="accent1"/>
            </a:solidFill>
            <a:prstDash val="solid"/>
            <a:round/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ru-RU" sz="4000" dirty="0">
                <a:latin typeface="+mn-lt"/>
              </a:rPr>
              <a:t>6,7,10</a:t>
            </a:r>
            <a:endParaRPr kumimoji="0" lang="ru-RU" sz="4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01110666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4570</TotalTime>
  <Words>347</Words>
  <Application>Microsoft Office PowerPoint</Application>
  <PresentationFormat>Произвольный</PresentationFormat>
  <Paragraphs>80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Calibri</vt:lpstr>
      <vt:lpstr>Helvetica</vt:lpstr>
      <vt:lpstr>Helvetica Neue</vt:lpstr>
      <vt:lpstr>Rubik Regular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Secretary</dc:creator>
  <cp:lastModifiedBy>ms03@czro.ru</cp:lastModifiedBy>
  <cp:revision>167</cp:revision>
  <dcterms:modified xsi:type="dcterms:W3CDTF">2022-10-13T07:54:00Z</dcterms:modified>
</cp:coreProperties>
</file>